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66" r:id="rId3"/>
    <p:sldId id="269" r:id="rId4"/>
    <p:sldId id="270" r:id="rId5"/>
    <p:sldId id="271" r:id="rId6"/>
    <p:sldId id="268" r:id="rId7"/>
    <p:sldId id="256" r:id="rId8"/>
    <p:sldId id="259" r:id="rId9"/>
    <p:sldId id="260" r:id="rId10"/>
    <p:sldId id="258" r:id="rId11"/>
    <p:sldId id="261" r:id="rId12"/>
    <p:sldId id="263" r:id="rId13"/>
    <p:sldId id="262" r:id="rId14"/>
    <p:sldId id="257" r:id="rId15"/>
    <p:sldId id="272" r:id="rId16"/>
    <p:sldId id="265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A3358-A133-4142-9473-BB34DAE7B551}" type="datetimeFigureOut">
              <a:rPr lang="nl-NL" smtClean="0"/>
              <a:t>6-3-2017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E6C25-5A2A-408E-AE1A-F342CEAAD95F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Amsterdam 23:55		</a:t>
            </a:r>
            <a:r>
              <a:rPr lang="nl-NL" dirty="0" err="1" smtClean="0"/>
              <a:t>cairo</a:t>
            </a:r>
            <a:r>
              <a:rPr lang="nl-NL" dirty="0" smtClean="0"/>
              <a:t>  als je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vertreket</a:t>
            </a:r>
            <a:r>
              <a:rPr lang="nl-NL" baseline="0" dirty="0" smtClean="0"/>
              <a:t> is het daar </a:t>
            </a:r>
            <a:r>
              <a:rPr lang="nl-NL" dirty="0" smtClean="0"/>
              <a:t>+ 1 = 0:55</a:t>
            </a:r>
          </a:p>
          <a:p>
            <a:r>
              <a:rPr lang="nl-NL" dirty="0" smtClean="0"/>
              <a:t>Tussenstop hoef je niets mee		</a:t>
            </a:r>
            <a:r>
              <a:rPr lang="nl-NL" dirty="0" err="1" smtClean="0"/>
              <a:t>ciaro</a:t>
            </a:r>
            <a:r>
              <a:rPr lang="nl-NL" dirty="0" smtClean="0"/>
              <a:t> aankomst 7:55 dus</a:t>
            </a:r>
            <a:r>
              <a:rPr lang="nl-NL" baseline="0" dirty="0" smtClean="0"/>
              <a:t> duur reis is 7 uur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C25-5A2A-408E-AE1A-F342CEAAD95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488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Vertrek 8:18 met de </a:t>
            </a:r>
            <a:r>
              <a:rPr lang="nl-NL" dirty="0" err="1" smtClean="0"/>
              <a:t>busu</a:t>
            </a:r>
            <a:r>
              <a:rPr lang="nl-NL" dirty="0" smtClean="0"/>
              <a:t> + 1 uur = 9:18  De eerste boot</a:t>
            </a:r>
            <a:r>
              <a:rPr lang="nl-NL" baseline="0" dirty="0" smtClean="0"/>
              <a:t> gaat 9:30  De bootreis duurt 0:45 minuten Aankomst = 10: 15 Hoe lang duurde de reis?</a:t>
            </a:r>
          </a:p>
          <a:p>
            <a:r>
              <a:rPr lang="nl-NL" baseline="0" dirty="0" smtClean="0"/>
              <a:t>Van 8:18 tot 10:15 is 2 uur en 3 minuten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C25-5A2A-408E-AE1A-F342CEAAD95F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88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1 dag = 60 minuten x 24 uur = 1440 minuten  x 2 = 2880</a:t>
            </a:r>
            <a:r>
              <a:rPr lang="nl-NL" baseline="0" dirty="0" smtClean="0"/>
              <a:t> Dus 2 hele dagen. Blijft over 3075-2880 = 195 minuten : 60 = 3, 25 uur </a:t>
            </a:r>
          </a:p>
          <a:p>
            <a:r>
              <a:rPr lang="nl-NL" baseline="0" dirty="0" smtClean="0"/>
              <a:t>2 dagen 3 uur en 15 minuten (0,25 x 60 </a:t>
            </a:r>
            <a:r>
              <a:rPr lang="nl-NL" baseline="0" dirty="0" smtClean="0"/>
              <a:t>=15 </a:t>
            </a:r>
            <a:r>
              <a:rPr lang="nl-NL" baseline="0" dirty="0" smtClean="0"/>
              <a:t>minuten) 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C25-5A2A-408E-AE1A-F342CEAAD95F}" type="slidenum">
              <a:rPr lang="nl-NL" smtClean="0"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Sleutel 39 minuten </a:t>
            </a:r>
            <a:r>
              <a:rPr lang="nl-NL" dirty="0" smtClean="0"/>
              <a:t>415 km in 29 minuten</a:t>
            </a:r>
            <a:r>
              <a:rPr lang="nl-NL" baseline="0" dirty="0" smtClean="0"/>
              <a:t>. Dus hoeveel kilometer in een uur? Hoe lang doe je dan over 56 km (verhoudingstabel)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E6C25-5A2A-408E-AE1A-F342CEAAD95F}" type="slidenum">
              <a:rPr lang="nl-NL" smtClean="0"/>
              <a:t>16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91981-5CD4-4406-AFB7-0A5E6D51CDD6}" type="datetimeFigureOut">
              <a:rPr lang="nl-NL" smtClean="0"/>
              <a:pPr/>
              <a:t>6-3-2017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E9CF8-FB3F-46F3-993E-20CA91935B9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03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C6119-78A6-4DE1-B761-BC3E437975EE}" type="datetimeFigureOut">
              <a:rPr lang="nl-NL" smtClean="0"/>
              <a:pPr/>
              <a:t>6-3-2017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F731-7641-4B8A-A014-91D8ED55617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91981-5CD4-4406-AFB7-0A5E6D51CDD6}" type="datetimeFigureOut">
              <a:rPr lang="nl-NL" smtClean="0"/>
              <a:pPr/>
              <a:t>6-3-2017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E9CF8-FB3F-46F3-993E-20CA91935B9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3441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611560" y="332656"/>
            <a:ext cx="70610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Herhalen schaal </a:t>
            </a:r>
          </a:p>
          <a:p>
            <a:endParaRPr lang="nl-NL" dirty="0" smtClean="0"/>
          </a:p>
          <a:p>
            <a:r>
              <a:rPr lang="nl-NL" dirty="0" smtClean="0"/>
              <a:t>Schaal is een verhouding. </a:t>
            </a:r>
          </a:p>
          <a:p>
            <a:r>
              <a:rPr lang="nl-NL" dirty="0" smtClean="0"/>
              <a:t>1: 10 betekent dat de werkelijkheid 10 x is verkleind tot een schaalmodel </a:t>
            </a:r>
          </a:p>
          <a:p>
            <a:endParaRPr lang="nl-NL" dirty="0" smtClean="0"/>
          </a:p>
          <a:p>
            <a:r>
              <a:rPr lang="nl-NL" dirty="0" smtClean="0"/>
              <a:t>Bijvoorbeeld een Mercedes van 8495 mm lang (8,495 meter) </a:t>
            </a:r>
          </a:p>
        </p:txBody>
      </p:sp>
      <p:pic>
        <p:nvPicPr>
          <p:cNvPr id="2050" name="Picture 2" descr="De nieuwe E-Klasse staat in drie verschillende schalen bij de Mercedes-Benzdealers te ko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3810000" cy="2857500"/>
          </a:xfrm>
          <a:prstGeom prst="rect">
            <a:avLst/>
          </a:prstGeom>
          <a:noFill/>
        </p:spPr>
      </p:pic>
      <p:sp>
        <p:nvSpPr>
          <p:cNvPr id="5" name="Rechthoek 4"/>
          <p:cNvSpPr/>
          <p:nvPr/>
        </p:nvSpPr>
        <p:spPr>
          <a:xfrm>
            <a:off x="683568" y="580526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Hoe vaak past een schaalmodel in de werkelijkheid? Dit is de schaal die gebruikt is om het schaalmodel na te maken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5004048" y="2780928"/>
            <a:ext cx="38884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Het grijze schaalmodel is 1: 43</a:t>
            </a:r>
          </a:p>
          <a:p>
            <a:endParaRPr lang="nl-NL" dirty="0" smtClean="0"/>
          </a:p>
          <a:p>
            <a:r>
              <a:rPr lang="nl-NL" dirty="0" smtClean="0"/>
              <a:t>Het blauwe schaalmodel is 1: 87</a:t>
            </a:r>
          </a:p>
          <a:p>
            <a:endParaRPr lang="nl-NL" dirty="0" smtClean="0"/>
          </a:p>
          <a:p>
            <a:r>
              <a:rPr lang="nl-NL" dirty="0" smtClean="0"/>
              <a:t>De echte auto is 8495 mm</a:t>
            </a:r>
          </a:p>
          <a:p>
            <a:endParaRPr lang="nl-NL" dirty="0" smtClean="0"/>
          </a:p>
          <a:p>
            <a:r>
              <a:rPr lang="nl-NL" dirty="0" smtClean="0"/>
              <a:t>Wat is de lengte van het schaalmodel Bij schaal 1 : 43</a:t>
            </a:r>
          </a:p>
          <a:p>
            <a:r>
              <a:rPr lang="nl-NL" dirty="0" smtClean="0"/>
              <a:t>Bij schaal 1 : 87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Tijdzones meerekenen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2319338"/>
            <a:ext cx="50577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395536" y="5013176"/>
            <a:ext cx="88078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- Kijk naar de aankomst tijd in de plaats waar je heen gaat.</a:t>
            </a:r>
          </a:p>
          <a:p>
            <a:pPr>
              <a:buFontTx/>
              <a:buChar char="-"/>
            </a:pPr>
            <a:r>
              <a:rPr lang="nl-NL" dirty="0" smtClean="0"/>
              <a:t> Reken dan uit hoe laat het op dat moment is in de plaats waar je vandaan bent vertrokken.</a:t>
            </a:r>
          </a:p>
          <a:p>
            <a:r>
              <a:rPr lang="nl-NL" dirty="0" smtClean="0"/>
              <a:t>  (verschil in tijd tussen Cairo en Amsterdam is +1)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Nu </a:t>
            </a:r>
            <a:r>
              <a:rPr lang="nl-NL" dirty="0" smtClean="0"/>
              <a:t>kun je uitrekenen hoe lang de reis duurt. </a:t>
            </a: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DENK EROM ALS JE OVER MIDDERNACHT HEEN GAAT 1:30 of 13:30 is iets anders!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2195736" y="1412776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/>
              <a:t>verschil in tijd tussen Cairo en Amsterdam is +1</a:t>
            </a:r>
            <a:r>
              <a:rPr lang="nl-NL" dirty="0" smtClean="0"/>
              <a:t>)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Hoe lang duurt de reis van Amsterdam naar Cairo?</a:t>
            </a:r>
            <a:endParaRPr lang="nl-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Reisschema met meerdere vervoersmiddelen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325755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1916832"/>
            <a:ext cx="44767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1844824"/>
            <a:ext cx="776635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1 minuut = 	60 seconden </a:t>
            </a:r>
          </a:p>
          <a:p>
            <a:endParaRPr lang="nl-NL" dirty="0" smtClean="0"/>
          </a:p>
          <a:p>
            <a:r>
              <a:rPr lang="nl-NL" dirty="0" smtClean="0"/>
              <a:t>1 uur = 		60 minuten = 	3600 seconden 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1 dag = 24 uur = (24 x 60 minuten ) = 1440 minuten (x 60 sec) = 86400 seconden)</a:t>
            </a:r>
          </a:p>
          <a:p>
            <a:endParaRPr lang="nl-NL" dirty="0" smtClean="0"/>
          </a:p>
          <a:p>
            <a:r>
              <a:rPr lang="nl-NL" dirty="0" smtClean="0"/>
              <a:t>1 week = ? Dagen = ? Uren = 	? Minuten = ? Seconden </a:t>
            </a:r>
          </a:p>
          <a:p>
            <a:endParaRPr lang="nl-NL" dirty="0" smtClean="0"/>
          </a:p>
          <a:p>
            <a:r>
              <a:rPr lang="nl-NL" dirty="0" smtClean="0"/>
              <a:t>1 jaar = ? Weken = ? Dagen = ? Uren = 	? Minuten = ? Seconden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075" y="116632"/>
            <a:ext cx="9089925" cy="404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kstvak 3"/>
          <p:cNvSpPr txBox="1"/>
          <p:nvPr/>
        </p:nvSpPr>
        <p:spPr>
          <a:xfrm>
            <a:off x="1763688" y="4509120"/>
            <a:ext cx="379142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Even zelf proberen</a:t>
            </a:r>
          </a:p>
          <a:p>
            <a:endParaRPr lang="nl-NL" dirty="0" smtClean="0"/>
          </a:p>
          <a:p>
            <a:r>
              <a:rPr lang="nl-NL" dirty="0" smtClean="0"/>
              <a:t>Wat is een etmaal?</a:t>
            </a:r>
          </a:p>
          <a:p>
            <a:r>
              <a:rPr lang="nl-NL" dirty="0" smtClean="0"/>
              <a:t>Hoeveel minuten gaan er in een uur?</a:t>
            </a:r>
          </a:p>
          <a:p>
            <a:r>
              <a:rPr lang="nl-NL" dirty="0" smtClean="0"/>
              <a:t>Hoeveel seconden gaan er in een uur?</a:t>
            </a:r>
          </a:p>
          <a:p>
            <a:r>
              <a:rPr lang="nl-NL" dirty="0" smtClean="0"/>
              <a:t>Hoeveel minuten gaan er in een dag?</a:t>
            </a:r>
          </a:p>
          <a:p>
            <a:r>
              <a:rPr lang="nl-NL" dirty="0" smtClean="0"/>
              <a:t>Hoeveel seconden gaan er in een dag?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1475656" y="1412776"/>
            <a:ext cx="639976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Van een decimaal uur omrekenen naar minuten 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Vermenigvuldig het decimale getal x 60 </a:t>
            </a:r>
          </a:p>
          <a:p>
            <a:r>
              <a:rPr lang="nl-NL" dirty="0" smtClean="0"/>
              <a:t>1,3 uur = 1,3 x 60 = 		minuten </a:t>
            </a:r>
          </a:p>
          <a:p>
            <a:r>
              <a:rPr lang="nl-NL" dirty="0" smtClean="0"/>
              <a:t>1,27 uur = 1,27 x 60 = 	minuten </a:t>
            </a:r>
          </a:p>
          <a:p>
            <a:endParaRPr lang="nl-NL" dirty="0" smtClean="0"/>
          </a:p>
          <a:p>
            <a:r>
              <a:rPr lang="nl-NL" dirty="0" smtClean="0"/>
              <a:t>3,8 uur = 			minuten </a:t>
            </a:r>
          </a:p>
          <a:p>
            <a:r>
              <a:rPr lang="nl-NL" dirty="0" smtClean="0"/>
              <a:t>5,9 uur = 			minuten </a:t>
            </a:r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>
                <a:solidFill>
                  <a:srgbClr val="FFFF00"/>
                </a:solidFill>
              </a:rPr>
              <a:t>En andersom 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Van minuten naar decimale uren: deel het aantal minuten door 60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Of van een digitale tijd naar decimale uren</a:t>
            </a:r>
          </a:p>
          <a:p>
            <a:r>
              <a:rPr lang="nl-NL" dirty="0" smtClean="0"/>
              <a:t>(want zoveel minuten zitten er in 1 uur) </a:t>
            </a:r>
          </a:p>
          <a:p>
            <a:r>
              <a:rPr lang="nl-NL" dirty="0" smtClean="0"/>
              <a:t>90 minuten = 90 : 60 = 1,5	uur</a:t>
            </a:r>
          </a:p>
          <a:p>
            <a:r>
              <a:rPr lang="nl-NL" dirty="0" smtClean="0"/>
              <a:t>500 minuten =		uur </a:t>
            </a:r>
          </a:p>
          <a:p>
            <a:r>
              <a:rPr lang="nl-NL" dirty="0" smtClean="0"/>
              <a:t>350 minuten =		uur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915816" y="1484784"/>
            <a:ext cx="5938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Volgende dia hoort bij samengestelde grootheden niet bij tijd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7034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79512" y="116632"/>
            <a:ext cx="239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 examensom 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76672"/>
            <a:ext cx="8207448" cy="6142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09600" y="609600"/>
            <a:ext cx="83548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Rekenen met schaal kan op meerderde manieren </a:t>
            </a:r>
          </a:p>
          <a:p>
            <a:endParaRPr lang="nl-NL" dirty="0" smtClean="0"/>
          </a:p>
          <a:p>
            <a:r>
              <a:rPr lang="nl-NL" dirty="0" smtClean="0"/>
              <a:t>Er zijn altijd 3 onderdelen namelijk</a:t>
            </a:r>
          </a:p>
          <a:p>
            <a:pPr marL="342900" indent="-342900">
              <a:buAutoNum type="arabicPeriod"/>
            </a:pPr>
            <a:r>
              <a:rPr lang="nl-NL" dirty="0" smtClean="0"/>
              <a:t>De </a:t>
            </a:r>
            <a:r>
              <a:rPr lang="nl-NL" dirty="0" smtClean="0">
                <a:solidFill>
                  <a:srgbClr val="FFFF00"/>
                </a:solidFill>
              </a:rPr>
              <a:t>schaal</a:t>
            </a:r>
            <a:r>
              <a:rPr lang="nl-NL" dirty="0" smtClean="0"/>
              <a:t> zelf		bv 1 : 100	       (1 cm is in werkelijkheid 100 cm)</a:t>
            </a:r>
          </a:p>
          <a:p>
            <a:pPr marL="342900" indent="-342900">
              <a:buAutoNum type="arabicPeriod"/>
            </a:pPr>
            <a:r>
              <a:rPr lang="nl-NL" dirty="0" smtClean="0"/>
              <a:t>De </a:t>
            </a:r>
            <a:r>
              <a:rPr lang="nl-NL" dirty="0" smtClean="0">
                <a:solidFill>
                  <a:srgbClr val="FFFF00"/>
                </a:solidFill>
              </a:rPr>
              <a:t>werkelijkheid	</a:t>
            </a:r>
            <a:r>
              <a:rPr lang="nl-NL" dirty="0" smtClean="0"/>
              <a:t>bv in m</a:t>
            </a:r>
          </a:p>
          <a:p>
            <a:pPr marL="342900" indent="-342900">
              <a:buAutoNum type="arabicPeriod"/>
            </a:pPr>
            <a:r>
              <a:rPr lang="nl-NL" dirty="0" smtClean="0"/>
              <a:t>Het </a:t>
            </a:r>
            <a:r>
              <a:rPr lang="nl-NL" dirty="0" smtClean="0">
                <a:solidFill>
                  <a:srgbClr val="FFFF00"/>
                </a:solidFill>
              </a:rPr>
              <a:t>schaalmodel	</a:t>
            </a:r>
            <a:r>
              <a:rPr lang="nl-NL" dirty="0" smtClean="0"/>
              <a:t>bv in cm 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Om iets uit te kunnen rekenen heb je altijd </a:t>
            </a:r>
            <a:r>
              <a:rPr lang="nl-NL" dirty="0" smtClean="0">
                <a:solidFill>
                  <a:srgbClr val="FFFF00"/>
                </a:solidFill>
              </a:rPr>
              <a:t>2 van deze 3 </a:t>
            </a:r>
            <a:r>
              <a:rPr lang="nl-NL" dirty="0" smtClean="0"/>
              <a:t>nodig!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Ze moeten in </a:t>
            </a:r>
            <a:r>
              <a:rPr lang="nl-NL" dirty="0" smtClean="0">
                <a:solidFill>
                  <a:srgbClr val="FFFF00"/>
                </a:solidFill>
              </a:rPr>
              <a:t>dezelfde eenheid </a:t>
            </a:r>
            <a:r>
              <a:rPr lang="nl-NL" dirty="0" smtClean="0"/>
              <a:t>staan. Dus bijvoorbeeld alles in centimeters.</a:t>
            </a:r>
          </a:p>
          <a:p>
            <a:pPr marL="342900" indent="-342900"/>
            <a:r>
              <a:rPr lang="nl-NL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Kijk in welke eenheid je het antwoord moet geven en </a:t>
            </a:r>
            <a:r>
              <a:rPr lang="nl-NL" dirty="0" smtClean="0">
                <a:solidFill>
                  <a:srgbClr val="FFFF00"/>
                </a:solidFill>
              </a:rPr>
              <a:t>zet alles om naar die eenheid. 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>
              <a:solidFill>
                <a:srgbClr val="FFFF00"/>
              </a:solidFill>
            </a:endParaRPr>
          </a:p>
          <a:p>
            <a:pPr marL="342900" indent="-342900"/>
            <a:r>
              <a:rPr lang="nl-NL" dirty="0" smtClean="0">
                <a:solidFill>
                  <a:srgbClr val="FFFF00"/>
                </a:solidFill>
              </a:rPr>
              <a:t>Even terug naar de </a:t>
            </a:r>
            <a:r>
              <a:rPr lang="nl-NL" dirty="0" err="1" smtClean="0">
                <a:solidFill>
                  <a:srgbClr val="FFFF00"/>
                </a:solidFill>
              </a:rPr>
              <a:t>mercedes</a:t>
            </a:r>
            <a:endParaRPr lang="nl-NL" dirty="0" smtClean="0">
              <a:solidFill>
                <a:srgbClr val="FFFF00"/>
              </a:solidFill>
            </a:endParaRPr>
          </a:p>
          <a:p>
            <a:pPr marL="342900" indent="-342900"/>
            <a:endParaRPr lang="nl-NL" dirty="0" smtClean="0">
              <a:solidFill>
                <a:srgbClr val="FFFF00"/>
              </a:solidFill>
            </a:endParaRPr>
          </a:p>
          <a:p>
            <a:pPr marL="342900" indent="-342900"/>
            <a:r>
              <a:rPr lang="nl-NL" dirty="0" smtClean="0"/>
              <a:t>Bereken </a:t>
            </a:r>
            <a:r>
              <a:rPr lang="nl-NL" dirty="0" smtClean="0">
                <a:solidFill>
                  <a:srgbClr val="FFFF00"/>
                </a:solidFill>
              </a:rPr>
              <a:t>de schaal</a:t>
            </a:r>
            <a:r>
              <a:rPr lang="nl-NL" dirty="0" smtClean="0"/>
              <a:t>:</a:t>
            </a:r>
            <a:r>
              <a:rPr lang="nl-NL" dirty="0" smtClean="0">
                <a:solidFill>
                  <a:srgbClr val="FFFF00"/>
                </a:solidFill>
              </a:rPr>
              <a:t>				je de werkelijkheid            = 8495 mm					je weet het schaalmodel  = 19,7 cm  </a:t>
            </a:r>
          </a:p>
          <a:p>
            <a:pPr marL="342900" indent="-342900"/>
            <a:r>
              <a:rPr lang="nl-NL" dirty="0" smtClean="0"/>
              <a:t>Bereken de lengte van</a:t>
            </a:r>
            <a:r>
              <a:rPr lang="nl-NL" dirty="0" smtClean="0">
                <a:solidFill>
                  <a:srgbClr val="FFFF00"/>
                </a:solidFill>
              </a:rPr>
              <a:t> de werkelijkheid	:	je weet de schaal 	           = 1: 43</a:t>
            </a:r>
          </a:p>
          <a:p>
            <a:pPr marL="342900" indent="-342900"/>
            <a:r>
              <a:rPr lang="nl-NL" dirty="0" smtClean="0">
                <a:solidFill>
                  <a:srgbClr val="FFFF00"/>
                </a:solidFill>
              </a:rPr>
              <a:t>						je weet het schaalmodel   =  21 cm </a:t>
            </a:r>
          </a:p>
          <a:p>
            <a:pPr marL="342900" indent="-342900"/>
            <a:r>
              <a:rPr lang="nl-NL" dirty="0" smtClean="0"/>
              <a:t>Bereken de lengte van</a:t>
            </a:r>
            <a:r>
              <a:rPr lang="nl-NL" dirty="0" smtClean="0">
                <a:solidFill>
                  <a:srgbClr val="FFFF00"/>
                </a:solidFill>
              </a:rPr>
              <a:t> het schaalmodel: 	je weet de werkelijkheid   = 8495</a:t>
            </a:r>
          </a:p>
          <a:p>
            <a:pPr marL="4000500" lvl="8" indent="-342900">
              <a:buFont typeface="Arial" pitchFamily="34" charset="0"/>
              <a:buChar char="•"/>
            </a:pPr>
            <a:r>
              <a:rPr lang="nl-NL" dirty="0" smtClean="0"/>
              <a:t>`	</a:t>
            </a:r>
            <a:r>
              <a:rPr lang="nl-NL" dirty="0" smtClean="0">
                <a:solidFill>
                  <a:srgbClr val="FFFF00"/>
                </a:solidFill>
              </a:rPr>
              <a:t>je weet de schaal 	           = 1 : 87</a:t>
            </a:r>
            <a:endParaRPr lang="nl-NL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509120"/>
            <a:ext cx="50196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kstvak 9"/>
          <p:cNvSpPr txBox="1"/>
          <p:nvPr/>
        </p:nvSpPr>
        <p:spPr>
          <a:xfrm>
            <a:off x="1371600" y="381000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FF00"/>
                </a:solidFill>
              </a:rPr>
              <a:t>Schaal en oppervlakte  LET OP 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/>
              <a:t>Hier zie je een tuin. (de groene lijn is de werkelijkheid)</a:t>
            </a:r>
          </a:p>
          <a:p>
            <a:r>
              <a:rPr lang="nl-NL" dirty="0" smtClean="0"/>
              <a:t>  </a:t>
            </a:r>
          </a:p>
          <a:p>
            <a:r>
              <a:rPr lang="nl-NL" dirty="0" smtClean="0"/>
              <a:t>De tuin wordt op schaal nagemaakt  met 	</a:t>
            </a:r>
            <a:r>
              <a:rPr lang="nl-NL" dirty="0" smtClean="0">
                <a:solidFill>
                  <a:srgbClr val="FFFF00"/>
                </a:solidFill>
              </a:rPr>
              <a:t>schaal 1: 3 </a:t>
            </a:r>
          </a:p>
          <a:p>
            <a:r>
              <a:rPr lang="nl-NL" dirty="0" smtClean="0"/>
              <a:t>(het schaalmodel is de zwarte lijn) </a:t>
            </a:r>
          </a:p>
          <a:p>
            <a:endParaRPr lang="nl-NL" dirty="0" smtClean="0"/>
          </a:p>
          <a:p>
            <a:r>
              <a:rPr lang="nl-NL" dirty="0" smtClean="0"/>
              <a:t>Wat gebeurt er met de lengte van de tuin? </a:t>
            </a:r>
          </a:p>
          <a:p>
            <a:r>
              <a:rPr lang="nl-NL" dirty="0" smtClean="0"/>
              <a:t>En wat gebeurt er met de breedte van de tuin? </a:t>
            </a:r>
          </a:p>
          <a:p>
            <a:r>
              <a:rPr lang="nl-NL" dirty="0" smtClean="0"/>
              <a:t>Hoe vaak wordt de tuin in totaal verkleind? </a:t>
            </a:r>
          </a:p>
          <a:p>
            <a:r>
              <a:rPr lang="nl-NL" dirty="0" smtClean="0"/>
              <a:t>Schaal x schaal  (3 x 3 = 9  keer in totaal)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1371600" y="1371600"/>
            <a:ext cx="1981200" cy="2209800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3886200" y="1143000"/>
            <a:ext cx="49893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Inhoud en schaal </a:t>
            </a:r>
          </a:p>
          <a:p>
            <a:endParaRPr lang="nl-NL" dirty="0" smtClean="0"/>
          </a:p>
          <a:p>
            <a:r>
              <a:rPr lang="nl-NL" dirty="0" smtClean="0"/>
              <a:t>Bij inhoud wordt ook de hoogte op schaal vergroot</a:t>
            </a:r>
          </a:p>
          <a:p>
            <a:r>
              <a:rPr lang="nl-NL" dirty="0" smtClean="0"/>
              <a:t>Schaal is 1: 3 dus ook de hoogte wordt 3x vergroot</a:t>
            </a:r>
          </a:p>
          <a:p>
            <a:endParaRPr lang="nl-NL" dirty="0" smtClean="0"/>
          </a:p>
          <a:p>
            <a:r>
              <a:rPr lang="nl-NL" dirty="0" smtClean="0"/>
              <a:t>Lengte x 3</a:t>
            </a:r>
          </a:p>
          <a:p>
            <a:r>
              <a:rPr lang="nl-NL" dirty="0" smtClean="0"/>
              <a:t>Breedte x 3 </a:t>
            </a:r>
          </a:p>
          <a:p>
            <a:r>
              <a:rPr lang="nl-NL" dirty="0" smtClean="0"/>
              <a:t>Hoogte x 3 </a:t>
            </a:r>
          </a:p>
          <a:p>
            <a:endParaRPr lang="nl-NL" dirty="0" smtClean="0"/>
          </a:p>
          <a:p>
            <a:r>
              <a:rPr lang="nl-NL" dirty="0" smtClean="0"/>
              <a:t>= schaal x schaal x schaal  = 27  keer in totaal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514600" y="381000"/>
            <a:ext cx="39693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>
                <a:solidFill>
                  <a:srgbClr val="FFFF00"/>
                </a:solidFill>
              </a:rPr>
              <a:t>Schaal en inhoud. LET OP!</a:t>
            </a:r>
            <a:endParaRPr lang="nl-NL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352800"/>
            <a:ext cx="30575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1371600" y="381000"/>
            <a:ext cx="7496091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FFFF00"/>
                </a:solidFill>
              </a:rPr>
              <a:t>Schaal en de oppervlakte van een cirkel </a:t>
            </a:r>
          </a:p>
          <a:p>
            <a:endParaRPr lang="nl-NL" dirty="0" smtClean="0">
              <a:solidFill>
                <a:srgbClr val="FFFF00"/>
              </a:solidFill>
            </a:endParaRPr>
          </a:p>
          <a:p>
            <a:r>
              <a:rPr lang="nl-NL" dirty="0" smtClean="0">
                <a:solidFill>
                  <a:srgbClr val="FFFF00"/>
                </a:solidFill>
              </a:rPr>
              <a:t>Schaal is 1 : 3 </a:t>
            </a:r>
          </a:p>
          <a:p>
            <a:r>
              <a:rPr lang="nl-NL" dirty="0" smtClean="0"/>
              <a:t>Je hebt de straal van een cirkel 	(Lijkt op de lengte )wordt 3x zo groot </a:t>
            </a:r>
          </a:p>
          <a:p>
            <a:r>
              <a:rPr lang="nl-NL" dirty="0" smtClean="0"/>
              <a:t>Je hebt nog een straal 		(lijkt op de breedte) wordt 3x zo groot </a:t>
            </a:r>
          </a:p>
          <a:p>
            <a:endParaRPr lang="nl-NL" dirty="0" smtClean="0"/>
          </a:p>
          <a:p>
            <a:r>
              <a:rPr lang="nl-NL" dirty="0" smtClean="0"/>
              <a:t>Ook voor de oppervlakte van een cirkel geldt </a:t>
            </a:r>
          </a:p>
          <a:p>
            <a:r>
              <a:rPr lang="nl-NL" dirty="0" smtClean="0"/>
              <a:t>Als hij wordt uitvergroot doe je schaal x schaal.</a:t>
            </a:r>
          </a:p>
          <a:p>
            <a:r>
              <a:rPr lang="nl-NL" dirty="0" smtClean="0"/>
              <a:t>Bij schaal 1: 3 wordt de cirkel dus 3 x 3 = 9 x zo groot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04800" y="6096000"/>
            <a:ext cx="7092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En wat gebeurt er bij </a:t>
            </a:r>
            <a:r>
              <a:rPr lang="nl-NL" dirty="0" smtClean="0">
                <a:solidFill>
                  <a:srgbClr val="FFFF00"/>
                </a:solidFill>
              </a:rPr>
              <a:t>de inhoud van een cilinder </a:t>
            </a:r>
            <a:r>
              <a:rPr lang="nl-NL" dirty="0" smtClean="0"/>
              <a:t>bijvoorbeeld  een vijver? </a:t>
            </a:r>
            <a:endParaRPr lang="nl-NL" dirty="0"/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7772400" y="5257800"/>
            <a:ext cx="914400" cy="1214437"/>
          </a:xfrm>
          <a:prstGeom prst="can">
            <a:avLst>
              <a:gd name="adj" fmla="val 35794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 mm les 2 TIJD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555776" y="2420888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Gebruik van de getallenlijn </a:t>
            </a:r>
          </a:p>
          <a:p>
            <a:r>
              <a:rPr lang="nl-NL" dirty="0" smtClean="0"/>
              <a:t>Digitale uren</a:t>
            </a:r>
          </a:p>
          <a:p>
            <a:r>
              <a:rPr lang="nl-NL" dirty="0" smtClean="0"/>
              <a:t>Analoge uren</a:t>
            </a:r>
          </a:p>
          <a:p>
            <a:r>
              <a:rPr lang="nl-NL" dirty="0" smtClean="0"/>
              <a:t>Wereldkaart en tijdzones</a:t>
            </a:r>
          </a:p>
          <a:p>
            <a:r>
              <a:rPr lang="nl-NL" dirty="0" smtClean="0"/>
              <a:t>Voorbeeldsom: tijdsverschil als je gaat vliegen</a:t>
            </a:r>
          </a:p>
          <a:p>
            <a:r>
              <a:rPr lang="nl-NL" dirty="0" smtClean="0"/>
              <a:t>Omrekenen van decimale uren naar minuten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6913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764704"/>
            <a:ext cx="11811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4283968" y="764704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Digitaal 00 </a:t>
            </a:r>
            <a:r>
              <a:rPr lang="nl-NL" dirty="0" smtClean="0">
                <a:solidFill>
                  <a:srgbClr val="FFC000"/>
                </a:solidFill>
              </a:rPr>
              <a:t>: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00</a:t>
            </a:r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= Analoog 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331640" y="3068960"/>
            <a:ext cx="678384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LET OP</a:t>
            </a:r>
          </a:p>
          <a:p>
            <a:endParaRPr lang="nl-NL" dirty="0" smtClean="0"/>
          </a:p>
          <a:p>
            <a:r>
              <a:rPr lang="nl-NL" dirty="0" smtClean="0"/>
              <a:t>1,5 uur (anderhalf uur) is iets anders dan 01: 50 (1 uur 50)</a:t>
            </a:r>
          </a:p>
          <a:p>
            <a:endParaRPr lang="nl-NL" dirty="0" smtClean="0"/>
          </a:p>
          <a:p>
            <a:r>
              <a:rPr lang="nl-NL" dirty="0" smtClean="0"/>
              <a:t>1</a:t>
            </a:r>
            <a:r>
              <a:rPr lang="nl-NL" dirty="0" smtClean="0">
                <a:solidFill>
                  <a:srgbClr val="FF0000"/>
                </a:solidFill>
              </a:rPr>
              <a:t>,</a:t>
            </a:r>
            <a:r>
              <a:rPr lang="nl-NL" dirty="0" smtClean="0"/>
              <a:t>5 uur is een decimaal getal  (decimale getallen = 1/100 deel) </a:t>
            </a:r>
          </a:p>
          <a:p>
            <a:r>
              <a:rPr lang="nl-NL" dirty="0" smtClean="0"/>
              <a:t>Uitrekenen 1,5 x 60 = het aantal minuten in totaal = 90 minuten</a:t>
            </a:r>
          </a:p>
          <a:p>
            <a:endParaRPr lang="nl-NL" dirty="0" smtClean="0"/>
          </a:p>
          <a:p>
            <a:r>
              <a:rPr lang="nl-NL" dirty="0" smtClean="0"/>
              <a:t>1</a:t>
            </a:r>
            <a:r>
              <a:rPr lang="nl-NL" dirty="0" smtClean="0">
                <a:solidFill>
                  <a:srgbClr val="FF0000"/>
                </a:solidFill>
              </a:rPr>
              <a:t>:</a:t>
            </a:r>
            <a:r>
              <a:rPr lang="nl-NL" dirty="0" smtClean="0">
                <a:solidFill>
                  <a:srgbClr val="FFC000"/>
                </a:solidFill>
              </a:rPr>
              <a:t> </a:t>
            </a:r>
            <a:r>
              <a:rPr lang="nl-NL" dirty="0" smtClean="0"/>
              <a:t>50 uur  is een minuten aanduiding  (60 minuten in een uur dus </a:t>
            </a:r>
          </a:p>
          <a:p>
            <a:r>
              <a:rPr lang="nl-NL" dirty="0" smtClean="0"/>
              <a:t>1 minuut is 1/60 deel </a:t>
            </a:r>
          </a:p>
          <a:p>
            <a:endParaRPr lang="nl-NL" dirty="0" smtClean="0"/>
          </a:p>
          <a:p>
            <a:r>
              <a:rPr lang="nl-NL" dirty="0" smtClean="0"/>
              <a:t>Hoe reken je 1:50 in decimale getallen uit? 60 min + 50 min = 110 min </a:t>
            </a:r>
          </a:p>
          <a:p>
            <a:r>
              <a:rPr lang="nl-NL" dirty="0" smtClean="0"/>
              <a:t>110 minuten: 60 = 1, 83 uur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681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Gebruik van de getallenlijn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27584" y="1772816"/>
            <a:ext cx="684790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Het is handig om aan een getallenlijn te denken als je rekent met tijden</a:t>
            </a:r>
          </a:p>
          <a:p>
            <a:r>
              <a:rPr lang="nl-NL" dirty="0" smtClean="0"/>
              <a:t>Hoeveel tijd zit er tussen 12:10 en 14:50 ?</a:t>
            </a:r>
          </a:p>
          <a:p>
            <a:endParaRPr lang="nl-NL" dirty="0" smtClean="0"/>
          </a:p>
          <a:p>
            <a:r>
              <a:rPr lang="nl-NL" dirty="0" smtClean="0"/>
              <a:t>12.10		</a:t>
            </a:r>
            <a:r>
              <a:rPr lang="nl-NL" dirty="0" smtClean="0"/>
              <a:t>13.10</a:t>
            </a:r>
            <a:r>
              <a:rPr lang="nl-NL" dirty="0" smtClean="0"/>
              <a:t>		</a:t>
            </a:r>
            <a:r>
              <a:rPr lang="nl-NL" dirty="0" smtClean="0"/>
              <a:t>14.10</a:t>
            </a:r>
            <a:r>
              <a:rPr lang="nl-NL" dirty="0" smtClean="0"/>
              <a:t>		14.50 </a:t>
            </a:r>
          </a:p>
          <a:p>
            <a:r>
              <a:rPr lang="nl-NL" dirty="0" smtClean="0"/>
              <a:t> 	</a:t>
            </a:r>
          </a:p>
          <a:p>
            <a:r>
              <a:rPr lang="nl-NL" dirty="0" smtClean="0">
                <a:solidFill>
                  <a:srgbClr val="FFFF00"/>
                </a:solidFill>
              </a:rPr>
              <a:t>	</a:t>
            </a:r>
            <a:r>
              <a:rPr lang="nl-NL" dirty="0" smtClean="0">
                <a:solidFill>
                  <a:srgbClr val="FFFF00"/>
                </a:solidFill>
              </a:rPr>
              <a:t>60 </a:t>
            </a:r>
            <a:r>
              <a:rPr lang="nl-NL" dirty="0" smtClean="0">
                <a:solidFill>
                  <a:srgbClr val="FFFF00"/>
                </a:solidFill>
              </a:rPr>
              <a:t>minuten 	60 minuten 	</a:t>
            </a:r>
            <a:r>
              <a:rPr lang="nl-NL" dirty="0" smtClean="0">
                <a:solidFill>
                  <a:srgbClr val="FFFF00"/>
                </a:solidFill>
              </a:rPr>
              <a:t>40 </a:t>
            </a:r>
            <a:r>
              <a:rPr lang="nl-NL" dirty="0" smtClean="0">
                <a:solidFill>
                  <a:srgbClr val="FFFF00"/>
                </a:solidFill>
              </a:rPr>
              <a:t>minuten </a:t>
            </a:r>
          </a:p>
          <a:p>
            <a:endParaRPr lang="nl-NL" dirty="0" smtClean="0"/>
          </a:p>
          <a:p>
            <a:r>
              <a:rPr lang="nl-NL" dirty="0" smtClean="0"/>
              <a:t>Totaal dus </a:t>
            </a:r>
            <a:r>
              <a:rPr lang="nl-NL" dirty="0" smtClean="0"/>
              <a:t>60 </a:t>
            </a:r>
            <a:r>
              <a:rPr lang="nl-NL" dirty="0" smtClean="0"/>
              <a:t>+ 60 + </a:t>
            </a:r>
            <a:r>
              <a:rPr lang="nl-NL" dirty="0" smtClean="0"/>
              <a:t>40 </a:t>
            </a:r>
            <a:r>
              <a:rPr lang="nl-NL" dirty="0" smtClean="0"/>
              <a:t>= </a:t>
            </a:r>
            <a:r>
              <a:rPr lang="nl-NL" dirty="0" smtClean="0"/>
              <a:t>2 </a:t>
            </a:r>
            <a:r>
              <a:rPr lang="nl-NL" dirty="0" smtClean="0"/>
              <a:t>uur en 40 minuten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Dit geldt ook voor meerder dagen </a:t>
            </a:r>
          </a:p>
          <a:p>
            <a:r>
              <a:rPr lang="nl-NL" dirty="0" smtClean="0"/>
              <a:t>Van maandag 21 januari 12.05  tot en met vrijdag 25 januari 15.35</a:t>
            </a:r>
          </a:p>
          <a:p>
            <a:endParaRPr lang="nl-NL" dirty="0"/>
          </a:p>
          <a:p>
            <a:r>
              <a:rPr lang="nl-NL" dirty="0" smtClean="0"/>
              <a:t>Eerst van maandag 12.05  tot vrijdag 12.05 = 4 dagen x 24 uur + </a:t>
            </a:r>
          </a:p>
          <a:p>
            <a:r>
              <a:rPr lang="nl-NL" dirty="0" smtClean="0"/>
              <a:t>Van 12.05 tot 15.35 = 3 uur en 35 minuten = </a:t>
            </a:r>
            <a:endParaRPr lang="nl-NL" dirty="0" smtClean="0"/>
          </a:p>
        </p:txBody>
      </p:sp>
      <p:cxnSp>
        <p:nvCxnSpPr>
          <p:cNvPr id="5" name="Rechte verbindingslijn 4"/>
          <p:cNvCxnSpPr/>
          <p:nvPr/>
        </p:nvCxnSpPr>
        <p:spPr>
          <a:xfrm>
            <a:off x="971600" y="2924944"/>
            <a:ext cx="66967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2195736" y="29249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067944" y="292494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868144" y="292494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8727291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670</Words>
  <Application>Microsoft Office PowerPoint</Application>
  <PresentationFormat>Diavoorstelling (4:3)</PresentationFormat>
  <Paragraphs>164</Paragraphs>
  <Slides>16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Deze les mm les 2 TIJD</vt:lpstr>
      <vt:lpstr>PowerPoint-presentatie</vt:lpstr>
      <vt:lpstr>Gebruik van de getallenlijn</vt:lpstr>
      <vt:lpstr>PowerPoint-presentatie</vt:lpstr>
      <vt:lpstr>Tijdzones meerekenen</vt:lpstr>
      <vt:lpstr>Reisschema met meerdere vervoersmiddelen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Ray,M.B.</dc:creator>
  <cp:lastModifiedBy>Marga Ray-Talsma</cp:lastModifiedBy>
  <cp:revision>30</cp:revision>
  <dcterms:created xsi:type="dcterms:W3CDTF">2016-02-04T08:18:51Z</dcterms:created>
  <dcterms:modified xsi:type="dcterms:W3CDTF">2017-03-06T14:48:09Z</dcterms:modified>
</cp:coreProperties>
</file>